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9" r:id="rId2"/>
    <p:sldId id="257" r:id="rId3"/>
    <p:sldId id="261" r:id="rId4"/>
    <p:sldId id="283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64" r:id="rId24"/>
    <p:sldId id="281" r:id="rId25"/>
  </p:sldIdLst>
  <p:sldSz cx="12192000" cy="6858000"/>
  <p:notesSz cx="6738938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598"/>
    <a:srgbClr val="0071BA"/>
    <a:srgbClr val="0371BA"/>
    <a:srgbClr val="D1D3D4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2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2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5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3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2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0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6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3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9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7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9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5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eware.info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hyperlink" Target="mailto:support@timeware.co.u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41085B-7419-4401-82EE-DB50C1BF5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33C746-E078-480C-9702-B9EBD1BAA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6760" y="5297161"/>
            <a:ext cx="3491960" cy="1263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721442-CEB7-4211-AE1A-3F5150CB3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8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BCD5-145C-4A36-9474-A5793B60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52" y="414126"/>
            <a:ext cx="7590116" cy="1406184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/>
            <a:r>
              <a:rPr lang="en-US" sz="4800" kern="1200" dirty="0">
                <a:solidFill>
                  <a:srgbClr val="0371BA"/>
                </a:solidFill>
                <a:latin typeface="Titillium" panose="00000500000000000000" pitchFamily="50" charset="0"/>
              </a:rPr>
              <a:t>3. Absence Management</a:t>
            </a:r>
            <a:br>
              <a:rPr lang="en-US" sz="4800" kern="1200" dirty="0">
                <a:solidFill>
                  <a:srgbClr val="0371BA"/>
                </a:solidFill>
                <a:latin typeface="Titillium" panose="00000500000000000000" pitchFamily="50" charset="0"/>
              </a:rPr>
            </a:br>
            <a:r>
              <a:rPr lang="en-US" sz="4800" kern="1200" dirty="0">
                <a:solidFill>
                  <a:srgbClr val="0371BA"/>
                </a:solidFill>
                <a:latin typeface="Titillium" panose="00000500000000000000" pitchFamily="50" charset="0"/>
              </a:rPr>
              <a:t>‘</a:t>
            </a:r>
            <a:r>
              <a:rPr lang="en-US" sz="4800" dirty="0">
                <a:solidFill>
                  <a:srgbClr val="0371BA"/>
                </a:solidFill>
                <a:latin typeface="Titillium" panose="00000500000000000000" pitchFamily="50" charset="0"/>
              </a:rPr>
              <a:t>Entitlements’</a:t>
            </a:r>
            <a:endParaRPr lang="en-US" sz="4800" kern="1200" dirty="0">
              <a:solidFill>
                <a:srgbClr val="0371BA"/>
              </a:solidFill>
              <a:latin typeface="Titillium" panose="00000500000000000000" pitchFamily="50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F8CD77-EA93-4A2C-AA7D-DAF68B33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153" y="2164417"/>
            <a:ext cx="6617994" cy="4279456"/>
          </a:xfrm>
          <a:prstGeom prst="rect">
            <a:avLst/>
          </a:prstGeom>
        </p:spPr>
      </p:pic>
      <p:sp>
        <p:nvSpPr>
          <p:cNvPr id="9" name="Subtitle 4">
            <a:extLst>
              <a:ext uri="{FF2B5EF4-FFF2-40B4-BE49-F238E27FC236}">
                <a16:creationId xmlns:a16="http://schemas.microsoft.com/office/drawing/2014/main" id="{16F6CF73-3E8F-48CA-B328-A9E2B1B69623}"/>
              </a:ext>
            </a:extLst>
          </p:cNvPr>
          <p:cNvSpPr txBox="1">
            <a:spLocks/>
          </p:cNvSpPr>
          <p:nvPr/>
        </p:nvSpPr>
        <p:spPr>
          <a:xfrm>
            <a:off x="392853" y="2125978"/>
            <a:ext cx="4621107" cy="4317895"/>
          </a:xfrm>
          <a:prstGeom prst="rect">
            <a:avLst/>
          </a:prstGeom>
        </p:spPr>
        <p:txBody>
          <a:bodyPr vert="horz" lIns="0" tIns="0" rIns="0" bIns="0" numCol="1" spcCol="7200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The Entitlements shows clearly the holiday entitlement for an employee.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The values are based off the ‘Entitlement Policy’ which determined the number of days they are entitled to.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Credits or debits to entitlements can be actioned via this screen.</a:t>
            </a:r>
          </a:p>
        </p:txBody>
      </p:sp>
    </p:spTree>
    <p:extLst>
      <p:ext uri="{BB962C8B-B14F-4D97-AF65-F5344CB8AC3E}">
        <p14:creationId xmlns:p14="http://schemas.microsoft.com/office/powerpoint/2010/main" val="8880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BCD5-145C-4A36-9474-A5793B60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52" y="414126"/>
            <a:ext cx="8095828" cy="1536594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/>
            <a:r>
              <a:rPr lang="en-US" sz="4800" dirty="0">
                <a:solidFill>
                  <a:srgbClr val="0071BA"/>
                </a:solidFill>
                <a:latin typeface="Titillium" panose="00000500000000000000" pitchFamily="50" charset="0"/>
              </a:rPr>
              <a:t>4. </a:t>
            </a:r>
            <a:r>
              <a:rPr lang="en-US" sz="4800" kern="1200" dirty="0">
                <a:solidFill>
                  <a:srgbClr val="0071BA"/>
                </a:solidFill>
                <a:latin typeface="Titillium" panose="00000500000000000000" pitchFamily="50" charset="0"/>
              </a:rPr>
              <a:t>Attendance </a:t>
            </a:r>
            <a:br>
              <a:rPr lang="en-US" sz="4800" kern="1200" dirty="0">
                <a:solidFill>
                  <a:srgbClr val="0071BA"/>
                </a:solidFill>
                <a:latin typeface="Titillium" panose="00000500000000000000" pitchFamily="50" charset="0"/>
              </a:rPr>
            </a:br>
            <a:r>
              <a:rPr lang="en-US" sz="4800" kern="1200" dirty="0">
                <a:solidFill>
                  <a:srgbClr val="0071BA"/>
                </a:solidFill>
                <a:latin typeface="Titillium" panose="00000500000000000000" pitchFamily="50" charset="0"/>
              </a:rPr>
              <a:t>Overview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15287518-8D10-4F0D-9E00-E5608368BDA1}"/>
              </a:ext>
            </a:extLst>
          </p:cNvPr>
          <p:cNvSpPr txBox="1">
            <a:spLocks/>
          </p:cNvSpPr>
          <p:nvPr/>
        </p:nvSpPr>
        <p:spPr>
          <a:xfrm>
            <a:off x="392852" y="2669713"/>
            <a:ext cx="11128587" cy="3005797"/>
          </a:xfrm>
          <a:prstGeom prst="rect">
            <a:avLst/>
          </a:prstGeom>
        </p:spPr>
        <p:txBody>
          <a:bodyPr vert="horz" lIns="0" tIns="0" rIns="0" bIns="0" numCol="1" spcCol="7200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Time and attendance is a core part of our product.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We support a wide range of shift patterns for employees such as ‘4 on 4 off’ rotational patterns or just basic 09.00-17.00. Any pattern you can think of, </a:t>
            </a:r>
            <a:r>
              <a:rPr lang="en-GB" dirty="0" err="1">
                <a:latin typeface="Titillium" panose="00000500000000000000" pitchFamily="50" charset="0"/>
              </a:rPr>
              <a:t>timeware</a:t>
            </a:r>
            <a:r>
              <a:rPr lang="en-GB" dirty="0">
                <a:latin typeface="Titillium" panose="00000500000000000000" pitchFamily="50" charset="0"/>
              </a:rPr>
              <a:t>® attendance can cover.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If a special requirement is needed which our base software cannot cover, such as very unique company rules, we can create scripts to manipulate the data to work like you require.</a:t>
            </a:r>
          </a:p>
        </p:txBody>
      </p:sp>
    </p:spTree>
    <p:extLst>
      <p:ext uri="{BB962C8B-B14F-4D97-AF65-F5344CB8AC3E}">
        <p14:creationId xmlns:p14="http://schemas.microsoft.com/office/powerpoint/2010/main" val="28676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BCD5-145C-4A36-9474-A5793B60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52" y="414126"/>
            <a:ext cx="7981528" cy="980334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/>
            <a:r>
              <a:rPr lang="en-US" sz="4800" dirty="0">
                <a:solidFill>
                  <a:srgbClr val="0071BA"/>
                </a:solidFill>
                <a:latin typeface="Titillium" panose="00000500000000000000" pitchFamily="50" charset="0"/>
              </a:rPr>
              <a:t>4</a:t>
            </a:r>
            <a:r>
              <a:rPr lang="en-US" sz="4800" kern="1200" dirty="0">
                <a:solidFill>
                  <a:srgbClr val="0071BA"/>
                </a:solidFill>
                <a:latin typeface="Titillium" panose="00000500000000000000" pitchFamily="50" charset="0"/>
              </a:rPr>
              <a:t>. Attendance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932F4A8-0A25-4100-BA8D-023EFE009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153" y="2125978"/>
            <a:ext cx="6617994" cy="3714654"/>
          </a:xfrm>
          <a:prstGeom prst="rect">
            <a:avLst/>
          </a:prstGeom>
        </p:spPr>
      </p:pic>
      <p:sp>
        <p:nvSpPr>
          <p:cNvPr id="9" name="Subtitle 4">
            <a:extLst>
              <a:ext uri="{FF2B5EF4-FFF2-40B4-BE49-F238E27FC236}">
                <a16:creationId xmlns:a16="http://schemas.microsoft.com/office/drawing/2014/main" id="{81B9F745-A2E4-447D-BBF8-65F810D8A643}"/>
              </a:ext>
            </a:extLst>
          </p:cNvPr>
          <p:cNvSpPr txBox="1">
            <a:spLocks/>
          </p:cNvSpPr>
          <p:nvPr/>
        </p:nvSpPr>
        <p:spPr>
          <a:xfrm>
            <a:off x="392853" y="2125978"/>
            <a:ext cx="4621107" cy="4317895"/>
          </a:xfrm>
          <a:prstGeom prst="rect">
            <a:avLst/>
          </a:prstGeom>
        </p:spPr>
        <p:txBody>
          <a:bodyPr vert="horz" lIns="0" tIns="0" rIns="0" bIns="0" numCol="1" spcCol="7200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The Attendance Adjustments module contains information relating to an employee's hours they’ve worked, at what rate, and if they have earned overtime etc.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All data in this section is controlled by ‘schedules’ which in simple terms determine the core hours, rates of pay and overtime rules.</a:t>
            </a:r>
          </a:p>
        </p:txBody>
      </p:sp>
    </p:spTree>
    <p:extLst>
      <p:ext uri="{BB962C8B-B14F-4D97-AF65-F5344CB8AC3E}">
        <p14:creationId xmlns:p14="http://schemas.microsoft.com/office/powerpoint/2010/main" val="24623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BCD5-145C-4A36-9474-A5793B60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52" y="414126"/>
            <a:ext cx="7768168" cy="1307994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/>
            <a:r>
              <a:rPr lang="en-US" sz="4800" dirty="0">
                <a:solidFill>
                  <a:srgbClr val="0071BA"/>
                </a:solidFill>
                <a:latin typeface="Titillium" panose="00000500000000000000" pitchFamily="50" charset="0"/>
              </a:rPr>
              <a:t>4</a:t>
            </a:r>
            <a:r>
              <a:rPr lang="en-US" sz="4800" kern="1200" dirty="0">
                <a:solidFill>
                  <a:srgbClr val="0071BA"/>
                </a:solidFill>
                <a:latin typeface="Titillium" panose="00000500000000000000" pitchFamily="50" charset="0"/>
              </a:rPr>
              <a:t>. Attendance</a:t>
            </a:r>
            <a:br>
              <a:rPr lang="en-US" sz="4800" kern="1200" dirty="0">
                <a:solidFill>
                  <a:srgbClr val="0071BA"/>
                </a:solidFill>
                <a:latin typeface="Titillium" panose="00000500000000000000" pitchFamily="50" charset="0"/>
              </a:rPr>
            </a:br>
            <a:r>
              <a:rPr lang="en-US" sz="4800" kern="1200" dirty="0">
                <a:solidFill>
                  <a:srgbClr val="0071BA"/>
                </a:solidFill>
                <a:latin typeface="Titillium" panose="00000500000000000000" pitchFamily="50" charset="0"/>
              </a:rPr>
              <a:t>Continued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126C971A-5276-4E80-9ACD-6415B4CB265F}"/>
              </a:ext>
            </a:extLst>
          </p:cNvPr>
          <p:cNvSpPr txBox="1">
            <a:spLocks/>
          </p:cNvSpPr>
          <p:nvPr/>
        </p:nvSpPr>
        <p:spPr>
          <a:xfrm>
            <a:off x="392852" y="2297723"/>
            <a:ext cx="11128587" cy="3005797"/>
          </a:xfrm>
          <a:prstGeom prst="rect">
            <a:avLst/>
          </a:prstGeom>
        </p:spPr>
        <p:txBody>
          <a:bodyPr vert="horz" lIns="0" tIns="0" rIns="0" bIns="0" numCol="1" spcCol="7200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As standard, we offer ‘overtime authorisation’ which will enable a manager to make the decision on whether the overtime is paid (or not)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All data within attendance is what is used to generate reports etc. which will be covered later.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Absences can also be generated within this module, so you do not need to go back and forth between absence management!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Supports scripting and modification so any requirement can be met.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err="1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0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BCD5-145C-4A36-9474-A5793B60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52" y="414126"/>
            <a:ext cx="7592908" cy="866034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/>
            <a:r>
              <a:rPr lang="en-US" sz="4800" dirty="0">
                <a:solidFill>
                  <a:srgbClr val="0071BA"/>
                </a:solidFill>
                <a:latin typeface="Titillium" panose="00000500000000000000" pitchFamily="50" charset="0"/>
              </a:rPr>
              <a:t>5</a:t>
            </a:r>
            <a:r>
              <a:rPr lang="en-US" sz="4800" kern="1200" dirty="0">
                <a:solidFill>
                  <a:srgbClr val="0071BA"/>
                </a:solidFill>
                <a:latin typeface="Titillium" panose="00000500000000000000" pitchFamily="50" charset="0"/>
              </a:rPr>
              <a:t>. Access Control</a:t>
            </a:r>
          </a:p>
        </p:txBody>
      </p:sp>
      <p:pic>
        <p:nvPicPr>
          <p:cNvPr id="4" name="Picture 3" descr="A close up of a speaker&#10;&#10;Description automatically generated">
            <a:extLst>
              <a:ext uri="{FF2B5EF4-FFF2-40B4-BE49-F238E27FC236}">
                <a16:creationId xmlns:a16="http://schemas.microsoft.com/office/drawing/2014/main" id="{343E7C15-207A-4F33-A9C1-70B37B01C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8790" y="1831150"/>
            <a:ext cx="1725686" cy="4556587"/>
          </a:xfrm>
          <a:prstGeom prst="rect">
            <a:avLst/>
          </a:prstGeom>
        </p:spPr>
      </p:pic>
      <p:sp>
        <p:nvSpPr>
          <p:cNvPr id="9" name="Subtitle 4">
            <a:extLst>
              <a:ext uri="{FF2B5EF4-FFF2-40B4-BE49-F238E27FC236}">
                <a16:creationId xmlns:a16="http://schemas.microsoft.com/office/drawing/2014/main" id="{981FBC18-7FF1-4CC0-B0E3-3355AFAC953F}"/>
              </a:ext>
            </a:extLst>
          </p:cNvPr>
          <p:cNvSpPr txBox="1">
            <a:spLocks/>
          </p:cNvSpPr>
          <p:nvPr/>
        </p:nvSpPr>
        <p:spPr>
          <a:xfrm>
            <a:off x="392853" y="2125979"/>
            <a:ext cx="7438330" cy="3314702"/>
          </a:xfrm>
          <a:prstGeom prst="rect">
            <a:avLst/>
          </a:prstGeom>
        </p:spPr>
        <p:txBody>
          <a:bodyPr vert="horz" lIns="0" tIns="0" rIns="0" bIns="0" numCol="1" spcCol="7200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Our access control module can be used to control doors, barriers and gates.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Access is controlled via the ‘Terminal Policy’ which determines which door somebody can use and when they can use it.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It is compatible with numerous pieces of hardware however we recommend the Suprema W2 readers as our default Access Control reader.</a:t>
            </a:r>
          </a:p>
        </p:txBody>
      </p:sp>
    </p:spTree>
    <p:extLst>
      <p:ext uri="{BB962C8B-B14F-4D97-AF65-F5344CB8AC3E}">
        <p14:creationId xmlns:p14="http://schemas.microsoft.com/office/powerpoint/2010/main" val="347944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BCD5-145C-4A36-9474-A5793B60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52" y="414126"/>
            <a:ext cx="7328842" cy="1407054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/>
            <a:r>
              <a:rPr lang="en-US" sz="4800" dirty="0">
                <a:solidFill>
                  <a:srgbClr val="0071BA"/>
                </a:solidFill>
                <a:latin typeface="Titillium" panose="00000500000000000000" pitchFamily="50" charset="0"/>
              </a:rPr>
              <a:t>6. Attendance Display Panel</a:t>
            </a:r>
            <a:br>
              <a:rPr lang="en-US" sz="4800" kern="1200" dirty="0">
                <a:solidFill>
                  <a:srgbClr val="0071BA"/>
                </a:solidFill>
                <a:latin typeface="Titillium" panose="00000500000000000000" pitchFamily="50" charset="0"/>
              </a:rPr>
            </a:br>
            <a:r>
              <a:rPr lang="en-US" sz="4800" kern="1200" dirty="0">
                <a:solidFill>
                  <a:srgbClr val="0071BA"/>
                </a:solidFill>
                <a:latin typeface="Titillium" panose="00000500000000000000" pitchFamily="50" charset="0"/>
              </a:rPr>
              <a:t>(</a:t>
            </a:r>
            <a:r>
              <a:rPr lang="en-US" sz="4800" dirty="0">
                <a:solidFill>
                  <a:srgbClr val="0071BA"/>
                </a:solidFill>
                <a:latin typeface="Titillium" panose="00000500000000000000" pitchFamily="50" charset="0"/>
              </a:rPr>
              <a:t>ADP</a:t>
            </a:r>
            <a:r>
              <a:rPr lang="en-US" sz="4800" kern="1200" dirty="0">
                <a:solidFill>
                  <a:srgbClr val="0071BA"/>
                </a:solidFill>
                <a:latin typeface="Titillium" panose="00000500000000000000" pitchFamily="50" charset="0"/>
              </a:rPr>
              <a:t>)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F6C2008-0850-462B-B0EA-016DA7C09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12" y="2795448"/>
            <a:ext cx="9495731" cy="3779854"/>
          </a:xfrm>
          <a:prstGeom prst="rect">
            <a:avLst/>
          </a:prstGeom>
        </p:spPr>
      </p:pic>
      <p:sp>
        <p:nvSpPr>
          <p:cNvPr id="9" name="Subtitle 4">
            <a:extLst>
              <a:ext uri="{FF2B5EF4-FFF2-40B4-BE49-F238E27FC236}">
                <a16:creationId xmlns:a16="http://schemas.microsoft.com/office/drawing/2014/main" id="{569EE8E7-FC16-433E-93F9-04EB846FEEB0}"/>
              </a:ext>
            </a:extLst>
          </p:cNvPr>
          <p:cNvSpPr txBox="1">
            <a:spLocks/>
          </p:cNvSpPr>
          <p:nvPr/>
        </p:nvSpPr>
        <p:spPr>
          <a:xfrm>
            <a:off x="392853" y="1905006"/>
            <a:ext cx="8653176" cy="532297"/>
          </a:xfrm>
          <a:prstGeom prst="rect">
            <a:avLst/>
          </a:prstGeom>
        </p:spPr>
        <p:txBody>
          <a:bodyPr vert="horz" lIns="0" tIns="0" rIns="0" bIns="0" numCol="1" spcCol="7200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The ADP (Attendance Display Panel) is designed to quickly allow you to identify employees who are on site (or off site.)</a:t>
            </a:r>
          </a:p>
        </p:txBody>
      </p:sp>
    </p:spTree>
    <p:extLst>
      <p:ext uri="{BB962C8B-B14F-4D97-AF65-F5344CB8AC3E}">
        <p14:creationId xmlns:p14="http://schemas.microsoft.com/office/powerpoint/2010/main" val="33093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BCD5-145C-4A36-9474-A5793B60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52" y="414126"/>
            <a:ext cx="7646248" cy="766974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/>
            <a:r>
              <a:rPr lang="en-US" sz="4800" dirty="0">
                <a:solidFill>
                  <a:srgbClr val="0071BA"/>
                </a:solidFill>
                <a:latin typeface="Titillium" panose="00000500000000000000" pitchFamily="50" charset="0"/>
              </a:rPr>
              <a:t>7</a:t>
            </a:r>
            <a:r>
              <a:rPr lang="en-US" sz="4800" kern="1200" dirty="0">
                <a:solidFill>
                  <a:srgbClr val="0071BA"/>
                </a:solidFill>
                <a:latin typeface="Titillium" panose="00000500000000000000" pitchFamily="50" charset="0"/>
              </a:rPr>
              <a:t>. Reports &amp; Exports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41057F6-A956-42B4-93B2-841685BEE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52" y="3663409"/>
            <a:ext cx="5846472" cy="296999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B69C4E-9119-479B-90EF-AF8E33263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984" y="3010989"/>
            <a:ext cx="5129372" cy="3622410"/>
          </a:xfrm>
          <a:prstGeom prst="rect">
            <a:avLst/>
          </a:prstGeom>
        </p:spPr>
      </p:pic>
      <p:sp>
        <p:nvSpPr>
          <p:cNvPr id="12" name="Subtitle 4">
            <a:extLst>
              <a:ext uri="{FF2B5EF4-FFF2-40B4-BE49-F238E27FC236}">
                <a16:creationId xmlns:a16="http://schemas.microsoft.com/office/drawing/2014/main" id="{9CF25F9D-C280-4CB6-9F13-3181A77BFFA8}"/>
              </a:ext>
            </a:extLst>
          </p:cNvPr>
          <p:cNvSpPr txBox="1">
            <a:spLocks/>
          </p:cNvSpPr>
          <p:nvPr/>
        </p:nvSpPr>
        <p:spPr>
          <a:xfrm>
            <a:off x="392853" y="1285080"/>
            <a:ext cx="8393007" cy="1999957"/>
          </a:xfrm>
          <a:prstGeom prst="rect">
            <a:avLst/>
          </a:prstGeom>
        </p:spPr>
        <p:txBody>
          <a:bodyPr vert="horz" lIns="0" tIns="0" rIns="0" bIns="0" numCol="1" spcCol="7200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700" dirty="0" err="1">
                <a:latin typeface="Titillium" panose="00000500000000000000" pitchFamily="50" charset="0"/>
              </a:rPr>
              <a:t>timeware</a:t>
            </a:r>
            <a:r>
              <a:rPr lang="en-GB" sz="1700" dirty="0">
                <a:latin typeface="Titillium" panose="00000500000000000000" pitchFamily="50" charset="0"/>
              </a:rPr>
              <a:t>® contains a full reports and exports system.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700" dirty="0">
                <a:latin typeface="Titillium" panose="00000500000000000000" pitchFamily="50" charset="0"/>
              </a:rPr>
              <a:t>It was designed to bring key information or any data you require to you in a reportable or excel exportable format.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700" dirty="0">
                <a:latin typeface="Titillium" panose="00000500000000000000" pitchFamily="50" charset="0"/>
              </a:rPr>
              <a:t>Over 200 reports and 30 exports are available.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700" dirty="0">
                <a:latin typeface="Titillium" panose="00000500000000000000" pitchFamily="50" charset="0"/>
              </a:rPr>
              <a:t>If a report/export does not exist that you require, they can be written bespoke.</a:t>
            </a:r>
          </a:p>
        </p:txBody>
      </p:sp>
    </p:spTree>
    <p:extLst>
      <p:ext uri="{BB962C8B-B14F-4D97-AF65-F5344CB8AC3E}">
        <p14:creationId xmlns:p14="http://schemas.microsoft.com/office/powerpoint/2010/main" val="41501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BCD5-145C-4A36-9474-A5793B60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52" y="414126"/>
            <a:ext cx="7310968" cy="805074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/>
            <a:r>
              <a:rPr lang="en-US" sz="4800" dirty="0">
                <a:solidFill>
                  <a:srgbClr val="0071BA"/>
                </a:solidFill>
                <a:latin typeface="Titillium" panose="00000500000000000000" pitchFamily="50" charset="0"/>
              </a:rPr>
              <a:t>8</a:t>
            </a:r>
            <a:r>
              <a:rPr lang="en-US" sz="4800" kern="1200" dirty="0">
                <a:solidFill>
                  <a:srgbClr val="0071BA"/>
                </a:solidFill>
                <a:latin typeface="Titillium" panose="00000500000000000000" pitchFamily="50" charset="0"/>
              </a:rPr>
              <a:t>. Mobile Worker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9D06D3-CC24-499D-8971-1D317F9BD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923" y="396340"/>
            <a:ext cx="2942044" cy="6047534"/>
          </a:xfrm>
          <a:prstGeom prst="rect">
            <a:avLst/>
          </a:prstGeom>
          <a:ln w="12700">
            <a:solidFill>
              <a:srgbClr val="939598"/>
            </a:solidFill>
          </a:ln>
        </p:spPr>
      </p:pic>
      <p:sp>
        <p:nvSpPr>
          <p:cNvPr id="9" name="Subtitle 4">
            <a:extLst>
              <a:ext uri="{FF2B5EF4-FFF2-40B4-BE49-F238E27FC236}">
                <a16:creationId xmlns:a16="http://schemas.microsoft.com/office/drawing/2014/main" id="{4D7FE509-6401-4BE6-A0E8-BD90502A638E}"/>
              </a:ext>
            </a:extLst>
          </p:cNvPr>
          <p:cNvSpPr txBox="1">
            <a:spLocks/>
          </p:cNvSpPr>
          <p:nvPr/>
        </p:nvSpPr>
        <p:spPr>
          <a:xfrm>
            <a:off x="392852" y="2125979"/>
            <a:ext cx="7588553" cy="3314702"/>
          </a:xfrm>
          <a:prstGeom prst="rect">
            <a:avLst/>
          </a:prstGeom>
        </p:spPr>
        <p:txBody>
          <a:bodyPr vert="horz" lIns="0" tIns="0" rIns="0" bIns="0" numCol="1" spcCol="7200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Not all employees can clock in/out. With those employees in mind, we designed the mobile worker app.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Employees can ‘clock in’ via their mobile phones or other compatible devices and have that act as terminal. GPS location of the clocking is also available!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Ideally targeted at drivers who are out of the office most, if not all the time.</a:t>
            </a:r>
          </a:p>
        </p:txBody>
      </p:sp>
    </p:spTree>
    <p:extLst>
      <p:ext uri="{BB962C8B-B14F-4D97-AF65-F5344CB8AC3E}">
        <p14:creationId xmlns:p14="http://schemas.microsoft.com/office/powerpoint/2010/main" val="1579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BCD5-145C-4A36-9474-A5793B60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52" y="414126"/>
            <a:ext cx="7722448" cy="736494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/>
            <a:r>
              <a:rPr lang="en-US" sz="4800" dirty="0">
                <a:solidFill>
                  <a:srgbClr val="0071BA"/>
                </a:solidFill>
                <a:latin typeface="Titillium" panose="00000500000000000000" pitchFamily="50" charset="0"/>
              </a:rPr>
              <a:t>9. ‘To-Do’ List</a:t>
            </a:r>
            <a:endParaRPr lang="en-US" sz="4800" kern="1200" dirty="0">
              <a:solidFill>
                <a:srgbClr val="0071BA"/>
              </a:solidFill>
              <a:latin typeface="Titillium" panose="00000500000000000000" pitchFamily="50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C34103-196E-4A73-B307-3D9721083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817" y="2125978"/>
            <a:ext cx="5157329" cy="4317895"/>
          </a:xfrm>
          <a:prstGeom prst="rect">
            <a:avLst/>
          </a:prstGeom>
        </p:spPr>
      </p:pic>
      <p:sp>
        <p:nvSpPr>
          <p:cNvPr id="10" name="Subtitle 4">
            <a:extLst>
              <a:ext uri="{FF2B5EF4-FFF2-40B4-BE49-F238E27FC236}">
                <a16:creationId xmlns:a16="http://schemas.microsoft.com/office/drawing/2014/main" id="{C0CAAD43-F520-4455-87FA-3477D8C08843}"/>
              </a:ext>
            </a:extLst>
          </p:cNvPr>
          <p:cNvSpPr txBox="1">
            <a:spLocks/>
          </p:cNvSpPr>
          <p:nvPr/>
        </p:nvSpPr>
        <p:spPr>
          <a:xfrm>
            <a:off x="392854" y="2125978"/>
            <a:ext cx="5792410" cy="4317895"/>
          </a:xfrm>
          <a:prstGeom prst="rect">
            <a:avLst/>
          </a:prstGeom>
        </p:spPr>
        <p:txBody>
          <a:bodyPr vert="horz" lIns="0" tIns="0" rIns="0" bIns="0" numCol="1" spcCol="7200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The ‘To-Do’ list is the first screen you see when you log in to </a:t>
            </a:r>
            <a:r>
              <a:rPr lang="en-GB" dirty="0" err="1">
                <a:latin typeface="Titillium" panose="00000500000000000000" pitchFamily="50" charset="0"/>
              </a:rPr>
              <a:t>timeware</a:t>
            </a:r>
            <a:r>
              <a:rPr lang="en-GB" dirty="0">
                <a:latin typeface="Titillium" panose="00000500000000000000" pitchFamily="50" charset="0"/>
              </a:rPr>
              <a:t>® first thing in a morning.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It’s designed to bring everything you need to know immediately to your attention.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Items that appear on this screen range from overtime that requires authorisation, absences that need approval or any anomalies such as employees forgetting to clock in/out.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It allows you to link through to where anomalies are, so it is quick and concise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BCD5-145C-4A36-9474-A5793B60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52" y="414126"/>
            <a:ext cx="8286328" cy="1368954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/>
            <a:r>
              <a:rPr lang="en-US" sz="4800" dirty="0">
                <a:solidFill>
                  <a:srgbClr val="0071BA"/>
                </a:solidFill>
                <a:latin typeface="Titillium" panose="00000500000000000000" pitchFamily="50" charset="0"/>
              </a:rPr>
              <a:t>10. Employee Self Service</a:t>
            </a:r>
            <a:br>
              <a:rPr lang="en-US" sz="4800" dirty="0">
                <a:solidFill>
                  <a:srgbClr val="0071BA"/>
                </a:solidFill>
                <a:latin typeface="Titillium" panose="00000500000000000000" pitchFamily="50" charset="0"/>
              </a:rPr>
            </a:br>
            <a:r>
              <a:rPr lang="en-US" sz="4800" dirty="0">
                <a:solidFill>
                  <a:srgbClr val="0071BA"/>
                </a:solidFill>
                <a:latin typeface="Titillium" panose="00000500000000000000" pitchFamily="50" charset="0"/>
              </a:rPr>
              <a:t>(ESS)</a:t>
            </a:r>
            <a:endParaRPr lang="en-US" sz="4800" kern="1200" dirty="0">
              <a:solidFill>
                <a:srgbClr val="0071BA"/>
              </a:solidFill>
              <a:latin typeface="Titillium" panose="00000500000000000000" pitchFamily="50" charset="0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42FD08-7AE2-45FA-9217-1ECEC0814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775" y="414126"/>
            <a:ext cx="3740628" cy="3072658"/>
          </a:xfrm>
          <a:prstGeom prst="rect">
            <a:avLst/>
          </a:prstGeom>
          <a:ln w="12700">
            <a:solidFill>
              <a:srgbClr val="939598"/>
            </a:solidFill>
          </a:ln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2D35D6-12FE-43B8-AF25-E1EF4558D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2988011"/>
            <a:ext cx="4941147" cy="3455862"/>
          </a:xfrm>
          <a:prstGeom prst="rect">
            <a:avLst/>
          </a:prstGeom>
          <a:ln w="12700">
            <a:solidFill>
              <a:srgbClr val="939598"/>
            </a:solidFill>
          </a:ln>
        </p:spPr>
      </p:pic>
      <p:sp>
        <p:nvSpPr>
          <p:cNvPr id="10" name="Subtitle 4">
            <a:extLst>
              <a:ext uri="{FF2B5EF4-FFF2-40B4-BE49-F238E27FC236}">
                <a16:creationId xmlns:a16="http://schemas.microsoft.com/office/drawing/2014/main" id="{774E8A1D-AC5B-41EB-A652-AF4E1198A70A}"/>
              </a:ext>
            </a:extLst>
          </p:cNvPr>
          <p:cNvSpPr txBox="1">
            <a:spLocks/>
          </p:cNvSpPr>
          <p:nvPr/>
        </p:nvSpPr>
        <p:spPr>
          <a:xfrm>
            <a:off x="392853" y="2125978"/>
            <a:ext cx="6262673" cy="4317895"/>
          </a:xfrm>
          <a:prstGeom prst="rect">
            <a:avLst/>
          </a:prstGeom>
        </p:spPr>
        <p:txBody>
          <a:bodyPr vert="horz" lIns="0" tIns="0" rIns="0" bIns="0" numCol="1" spcCol="7200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The ESS is an </a:t>
            </a:r>
            <a:r>
              <a:rPr lang="en-GB" dirty="0" err="1">
                <a:latin typeface="Titillium" panose="00000500000000000000" pitchFamily="50" charset="0"/>
              </a:rPr>
              <a:t>iis</a:t>
            </a:r>
            <a:r>
              <a:rPr lang="en-GB" dirty="0">
                <a:latin typeface="Titillium" panose="00000500000000000000" pitchFamily="50" charset="0"/>
              </a:rPr>
              <a:t> hosted webpage which enables an employee to perform several features independent of their manager or HR.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Employees can log in to this via your companies' network, or via the internet </a:t>
            </a:r>
            <a:br>
              <a:rPr lang="en-GB" dirty="0">
                <a:latin typeface="Titillium" panose="00000500000000000000" pitchFamily="50" charset="0"/>
              </a:rPr>
            </a:br>
            <a:r>
              <a:rPr lang="en-GB" dirty="0">
                <a:latin typeface="Titillium" panose="00000500000000000000" pitchFamily="50" charset="0"/>
              </a:rPr>
              <a:t>(if your IT set it up).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These tasks range from being able to use this to ‘clock in’, right through to requesting a holiday.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Employees can also check their current shift they will be working on in the next X days and view their hours for the previous week.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Titillium" panose="00000500000000000000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3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A18EBB6-D99D-4E4B-822F-A644FFBC0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853" y="1481804"/>
            <a:ext cx="9101667" cy="918496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/>
            <a:r>
              <a:rPr lang="en-GB" sz="2800" dirty="0">
                <a:solidFill>
                  <a:srgbClr val="939598"/>
                </a:solidFill>
                <a:latin typeface="Titillium" panose="00000500000000000000" pitchFamily="50" charset="0"/>
              </a:rPr>
              <a:t>This presentation will briefly show an overview of the various modules </a:t>
            </a:r>
            <a:r>
              <a:rPr lang="en-GB" sz="2800" dirty="0" err="1">
                <a:solidFill>
                  <a:srgbClr val="939598"/>
                </a:solidFill>
                <a:latin typeface="Titillium" panose="00000500000000000000" pitchFamily="50" charset="0"/>
              </a:rPr>
              <a:t>timeware</a:t>
            </a:r>
            <a:r>
              <a:rPr lang="en-GB" sz="2800" dirty="0">
                <a:solidFill>
                  <a:srgbClr val="939598"/>
                </a:solidFill>
                <a:latin typeface="Titillium" panose="00000500000000000000" pitchFamily="50" charset="0"/>
              </a:rPr>
              <a:t>® has to offer.  These are: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tillium" panose="00000500000000000000" pitchFamily="50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tillium" panose="00000500000000000000" pitchFamily="50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tillium" panose="00000500000000000000" pitchFamily="50" charset="0"/>
            </a:endParaRPr>
          </a:p>
          <a:p>
            <a:pPr algn="l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D888B-1FC2-4520-A081-3CAC1C756532}"/>
              </a:ext>
            </a:extLst>
          </p:cNvPr>
          <p:cNvSpPr txBox="1"/>
          <p:nvPr/>
        </p:nvSpPr>
        <p:spPr>
          <a:xfrm>
            <a:off x="392853" y="2614538"/>
            <a:ext cx="11140439" cy="2391802"/>
          </a:xfrm>
          <a:prstGeom prst="rect">
            <a:avLst/>
          </a:prstGeom>
          <a:noFill/>
        </p:spPr>
        <p:txBody>
          <a:bodyPr vert="horz" wrap="square" lIns="0" tIns="0" rIns="0" bIns="0" numCol="2" spcCol="360000" rtlCol="0">
            <a:noAutofit/>
          </a:bodyPr>
          <a:lstStyle/>
          <a:p>
            <a:pPr marL="457200" indent="-457200">
              <a:buAutoNum type="arabicPeriod"/>
            </a:pPr>
            <a:r>
              <a:rPr lang="en-GB" sz="2400" dirty="0">
                <a:latin typeface="Titillium" panose="00000500000000000000" pitchFamily="50" charset="0"/>
              </a:rPr>
              <a:t>Setup &amp; Configuration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Titillium" panose="00000500000000000000" pitchFamily="50" charset="0"/>
              </a:rPr>
              <a:t>Personnel 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Titillium" panose="00000500000000000000" pitchFamily="50" charset="0"/>
              </a:rPr>
              <a:t>Absence Management 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Titillium" panose="00000500000000000000" pitchFamily="50" charset="0"/>
              </a:rPr>
              <a:t>Attendance 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Titillium" panose="00000500000000000000" pitchFamily="50" charset="0"/>
              </a:rPr>
              <a:t>Access Control 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Titillium" panose="00000500000000000000" pitchFamily="50" charset="0"/>
              </a:rPr>
              <a:t>Attendance Display Panel (ADP)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Titillium" panose="00000500000000000000" pitchFamily="50" charset="0"/>
              </a:rPr>
              <a:t>Reports and Exports 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Titillium" panose="00000500000000000000" pitchFamily="50" charset="0"/>
              </a:rPr>
              <a:t>Mobile Worker 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Titillium" panose="00000500000000000000" pitchFamily="50" charset="0"/>
              </a:rPr>
              <a:t>To Do List 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Titillium" panose="00000500000000000000" pitchFamily="50" charset="0"/>
              </a:rPr>
              <a:t>Employee Self Service (ESS) 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Titillium" panose="00000500000000000000" pitchFamily="50" charset="0"/>
              </a:rPr>
              <a:t>GDPR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Titillium" panose="00000500000000000000" pitchFamily="50" charset="0"/>
              </a:rPr>
              <a:t>Working Time Regulations (WTR) </a:t>
            </a:r>
          </a:p>
          <a:p>
            <a:pPr marL="457200" indent="-457200">
              <a:buAutoNum type="arabicPeriod"/>
            </a:pPr>
            <a:r>
              <a:rPr lang="en-GB" sz="2400" dirty="0">
                <a:latin typeface="Titillium" panose="00000500000000000000" pitchFamily="50" charset="0"/>
              </a:rPr>
              <a:t>Types of Devices</a:t>
            </a:r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119334-24F5-4EA3-9EC4-84D4222C270D}"/>
              </a:ext>
            </a:extLst>
          </p:cNvPr>
          <p:cNvSpPr txBox="1">
            <a:spLocks/>
          </p:cNvSpPr>
          <p:nvPr/>
        </p:nvSpPr>
        <p:spPr>
          <a:xfrm>
            <a:off x="392853" y="414126"/>
            <a:ext cx="7489022" cy="11403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0371BA"/>
                </a:solidFill>
                <a:latin typeface="Titillium" panose="00000500000000000000" pitchFamily="50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9449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BCD5-145C-4A36-9474-A5793B60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52" y="414126"/>
            <a:ext cx="4421384" cy="980334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/>
            <a:r>
              <a:rPr lang="en-US" sz="4800" dirty="0">
                <a:solidFill>
                  <a:srgbClr val="0071BA"/>
                </a:solidFill>
                <a:latin typeface="Titillium" panose="00000500000000000000" pitchFamily="50" charset="0"/>
              </a:rPr>
              <a:t>11. GDPR</a:t>
            </a:r>
            <a:endParaRPr lang="en-US" sz="4800" kern="1200" dirty="0">
              <a:solidFill>
                <a:srgbClr val="0071BA"/>
              </a:solidFill>
              <a:latin typeface="Titillium" panose="00000500000000000000" pitchFamily="50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A0330489-0D3F-431E-B3A2-01A361A53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852" y="2297723"/>
            <a:ext cx="11128587" cy="3005797"/>
          </a:xfrm>
        </p:spPr>
        <p:txBody>
          <a:bodyPr vert="horz" lIns="0" tIns="0" rIns="0" bIns="0" numCol="1" spcCol="720000" rtlCol="0" anchor="t" anchorCtr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Data protection is a vital part of </a:t>
            </a:r>
            <a:r>
              <a:rPr lang="en-GB" dirty="0" err="1">
                <a:latin typeface="Titillium" panose="00000500000000000000" pitchFamily="50" charset="0"/>
              </a:rPr>
              <a:t>timeware</a:t>
            </a:r>
            <a:r>
              <a:rPr lang="en-GB" dirty="0">
                <a:latin typeface="Titillium" panose="00000500000000000000" pitchFamily="50" charset="0"/>
              </a:rPr>
              <a:t>® which is why we developed the GDPR module.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There is no set-in stone rule in terms of a company’s GDPR requirements. We have some defaults, but if rules differ from what we have, we can tailor GDPR to work in whatever way is required.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Rules can range from deleting employees after X years or removing biometric data the moment they become a leaver. You can have as many or as little as possible.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No data is deleted without consent from the </a:t>
            </a:r>
            <a:r>
              <a:rPr lang="en-GB" dirty="0" err="1">
                <a:latin typeface="Titillium" panose="00000500000000000000" pitchFamily="50" charset="0"/>
              </a:rPr>
              <a:t>timeware</a:t>
            </a:r>
            <a:r>
              <a:rPr lang="en-GB" dirty="0">
                <a:latin typeface="Titillium" panose="00000500000000000000" pitchFamily="50" charset="0"/>
              </a:rPr>
              <a:t>® administrator, who just needs to click an accept button.</a:t>
            </a:r>
          </a:p>
        </p:txBody>
      </p:sp>
    </p:spTree>
    <p:extLst>
      <p:ext uri="{BB962C8B-B14F-4D97-AF65-F5344CB8AC3E}">
        <p14:creationId xmlns:p14="http://schemas.microsoft.com/office/powerpoint/2010/main" val="14400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BCD5-145C-4A36-9474-A5793B60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52" y="414126"/>
            <a:ext cx="7806268" cy="1544214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/>
            <a:r>
              <a:rPr lang="en-US" sz="4800" dirty="0">
                <a:solidFill>
                  <a:srgbClr val="0071BA"/>
                </a:solidFill>
                <a:latin typeface="Titillium" panose="00000500000000000000" pitchFamily="50" charset="0"/>
              </a:rPr>
              <a:t>12. Working Time Regulations</a:t>
            </a:r>
            <a:br>
              <a:rPr lang="en-US" sz="4800" dirty="0">
                <a:solidFill>
                  <a:srgbClr val="0071BA"/>
                </a:solidFill>
                <a:latin typeface="Titillium" panose="00000500000000000000" pitchFamily="50" charset="0"/>
              </a:rPr>
            </a:br>
            <a:r>
              <a:rPr lang="en-US" sz="4800" dirty="0">
                <a:solidFill>
                  <a:srgbClr val="0071BA"/>
                </a:solidFill>
                <a:latin typeface="Titillium" panose="00000500000000000000" pitchFamily="50" charset="0"/>
              </a:rPr>
              <a:t>(WTR)</a:t>
            </a:r>
            <a:endParaRPr lang="en-US" sz="4800" kern="1200" dirty="0">
              <a:solidFill>
                <a:srgbClr val="0071BA"/>
              </a:solidFill>
              <a:latin typeface="Titillium" panose="00000500000000000000" pitchFamily="50" charset="0"/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15F01422-5A66-47DB-88AE-02930CEBD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852" y="2297723"/>
            <a:ext cx="11128587" cy="3005797"/>
          </a:xfrm>
        </p:spPr>
        <p:txBody>
          <a:bodyPr vert="horz" lIns="0" tIns="0" rIns="0" bIns="0" numCol="1" spcCol="720000" rtlCol="0" anchor="t" anchorCtr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Working Time Regulations are set of rules designed to stop the exploitation of employees and are built in-to law.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>
                <a:latin typeface="Titillium" panose="00000500000000000000" pitchFamily="50" charset="0"/>
              </a:rPr>
              <a:t>timeware</a:t>
            </a:r>
            <a:r>
              <a:rPr lang="en-GB" dirty="0">
                <a:latin typeface="Titillium" panose="00000500000000000000" pitchFamily="50" charset="0"/>
              </a:rPr>
              <a:t>® contains a full WTR module designed to notify you either before the employee breaches, or after they have breached so corrective measures can be implemented.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The data is exportable in to an excel file for ease of use when checking employees on mass.</a:t>
            </a:r>
          </a:p>
        </p:txBody>
      </p:sp>
    </p:spTree>
    <p:extLst>
      <p:ext uri="{BB962C8B-B14F-4D97-AF65-F5344CB8AC3E}">
        <p14:creationId xmlns:p14="http://schemas.microsoft.com/office/powerpoint/2010/main" val="152087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BCD5-145C-4A36-9474-A5793B60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52" y="414126"/>
            <a:ext cx="7364308" cy="1224174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/>
            <a:r>
              <a:rPr lang="en-US" sz="4800" dirty="0">
                <a:solidFill>
                  <a:srgbClr val="0371BA"/>
                </a:solidFill>
                <a:latin typeface="Titillium" panose="00000500000000000000" pitchFamily="50" charset="0"/>
              </a:rPr>
              <a:t>13. Types of Devices</a:t>
            </a:r>
            <a:endParaRPr lang="en-US" sz="4800" kern="1200" dirty="0">
              <a:solidFill>
                <a:srgbClr val="0371BA"/>
              </a:solidFill>
              <a:latin typeface="Titillium" panose="00000500000000000000" pitchFamily="50" charset="0"/>
            </a:endParaRP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0323A4C5-E10E-42F0-9AA4-E5FC980317F4}"/>
              </a:ext>
            </a:extLst>
          </p:cNvPr>
          <p:cNvSpPr txBox="1">
            <a:spLocks/>
          </p:cNvSpPr>
          <p:nvPr/>
        </p:nvSpPr>
        <p:spPr>
          <a:xfrm>
            <a:off x="392852" y="2125978"/>
            <a:ext cx="4708194" cy="17686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Titillium" panose="00000500000000000000" pitchFamily="50" charset="0"/>
              </a:rPr>
              <a:t>We have an extensive partnership with Suprema who develop a wide range of devices which we use for Access/Attendance purposes.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3209BA2-7AEC-4514-95C8-5B15D69C8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63" y="3894603"/>
            <a:ext cx="2438095" cy="1076190"/>
          </a:xfrm>
          <a:prstGeom prst="rect">
            <a:avLst/>
          </a:prstGeom>
        </p:spPr>
      </p:pic>
      <p:sp>
        <p:nvSpPr>
          <p:cNvPr id="15" name="Subtitle 4">
            <a:extLst>
              <a:ext uri="{FF2B5EF4-FFF2-40B4-BE49-F238E27FC236}">
                <a16:creationId xmlns:a16="http://schemas.microsoft.com/office/drawing/2014/main" id="{031F58EC-E2E7-411F-9D8E-010A1F92C1D8}"/>
              </a:ext>
            </a:extLst>
          </p:cNvPr>
          <p:cNvSpPr txBox="1">
            <a:spLocks/>
          </p:cNvSpPr>
          <p:nvPr/>
        </p:nvSpPr>
        <p:spPr>
          <a:xfrm>
            <a:off x="4863613" y="5593645"/>
            <a:ext cx="2741022" cy="8502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tillium" panose="00000500000000000000" pitchFamily="50" charset="0"/>
              </a:rPr>
              <a:t>The </a:t>
            </a:r>
            <a:r>
              <a:rPr lang="en-US" sz="1400" dirty="0" err="1">
                <a:latin typeface="Titillium" panose="00000500000000000000" pitchFamily="50" charset="0"/>
              </a:rPr>
              <a:t>FaceStation</a:t>
            </a:r>
            <a:r>
              <a:rPr lang="en-US" sz="1400" dirty="0">
                <a:latin typeface="Titillium" panose="00000500000000000000" pitchFamily="50" charset="0"/>
              </a:rPr>
              <a:t> 2 is Supremas most advanced facial recognition device. We utilize this for Attendance purposes.</a:t>
            </a:r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968490BF-707D-40D3-BD72-972207A9A6FD}"/>
              </a:ext>
            </a:extLst>
          </p:cNvPr>
          <p:cNvSpPr txBox="1">
            <a:spLocks/>
          </p:cNvSpPr>
          <p:nvPr/>
        </p:nvSpPr>
        <p:spPr>
          <a:xfrm>
            <a:off x="7941968" y="5593645"/>
            <a:ext cx="2741022" cy="8502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tillium" panose="00000500000000000000" pitchFamily="50" charset="0"/>
              </a:rPr>
              <a:t>The </a:t>
            </a:r>
            <a:r>
              <a:rPr lang="en-US" sz="1400" dirty="0" err="1">
                <a:latin typeface="Titillium" panose="00000500000000000000" pitchFamily="50" charset="0"/>
              </a:rPr>
              <a:t>BioLite</a:t>
            </a:r>
            <a:r>
              <a:rPr lang="en-US" sz="1400" dirty="0">
                <a:latin typeface="Titillium" panose="00000500000000000000" pitchFamily="50" charset="0"/>
              </a:rPr>
              <a:t> N2 is a biometric and proximity device that we use for Attendance purposes.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8C215-20D3-40C5-9E86-7AF0333C7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471" y="1847322"/>
            <a:ext cx="2471306" cy="3334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AF1142-6AB1-4912-B3D3-FA560ADCC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771" y="1847324"/>
            <a:ext cx="1399416" cy="3334772"/>
          </a:xfrm>
          <a:prstGeom prst="rect">
            <a:avLst/>
          </a:prstGeom>
        </p:spPr>
      </p:pic>
      <p:sp>
        <p:nvSpPr>
          <p:cNvPr id="17" name="Subtitle 4">
            <a:extLst>
              <a:ext uri="{FF2B5EF4-FFF2-40B4-BE49-F238E27FC236}">
                <a16:creationId xmlns:a16="http://schemas.microsoft.com/office/drawing/2014/main" id="{05DD773D-3ABC-4086-9D93-E1A5925DEAB1}"/>
              </a:ext>
            </a:extLst>
          </p:cNvPr>
          <p:cNvSpPr txBox="1">
            <a:spLocks/>
          </p:cNvSpPr>
          <p:nvPr/>
        </p:nvSpPr>
        <p:spPr>
          <a:xfrm>
            <a:off x="4863613" y="5300187"/>
            <a:ext cx="2741022" cy="259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solidFill>
                  <a:srgbClr val="0071BA"/>
                </a:solidFill>
                <a:latin typeface="Titillium" panose="00000500000000000000" pitchFamily="50" charset="0"/>
              </a:rPr>
              <a:t>FaceStation</a:t>
            </a:r>
            <a:r>
              <a:rPr lang="en-US" sz="2000" b="1" dirty="0">
                <a:solidFill>
                  <a:srgbClr val="0071BA"/>
                </a:solidFill>
                <a:latin typeface="Titillium" panose="00000500000000000000" pitchFamily="50" charset="0"/>
              </a:rPr>
              <a:t> 2</a:t>
            </a: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0B689C5C-221C-4021-9BF3-6BFC05D184B4}"/>
              </a:ext>
            </a:extLst>
          </p:cNvPr>
          <p:cNvSpPr txBox="1">
            <a:spLocks/>
          </p:cNvSpPr>
          <p:nvPr/>
        </p:nvSpPr>
        <p:spPr>
          <a:xfrm>
            <a:off x="7941968" y="5300187"/>
            <a:ext cx="2741022" cy="259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solidFill>
                  <a:srgbClr val="0071BA"/>
                </a:solidFill>
                <a:latin typeface="Titillium" panose="00000500000000000000" pitchFamily="50" charset="0"/>
              </a:rPr>
              <a:t>BioLite</a:t>
            </a:r>
            <a:r>
              <a:rPr lang="en-US" sz="2000" b="1" dirty="0">
                <a:solidFill>
                  <a:srgbClr val="0071BA"/>
                </a:solidFill>
                <a:latin typeface="Titillium" panose="00000500000000000000" pitchFamily="50" charset="0"/>
              </a:rPr>
              <a:t> N2</a:t>
            </a:r>
          </a:p>
        </p:txBody>
      </p:sp>
    </p:spTree>
    <p:extLst>
      <p:ext uri="{BB962C8B-B14F-4D97-AF65-F5344CB8AC3E}">
        <p14:creationId xmlns:p14="http://schemas.microsoft.com/office/powerpoint/2010/main" val="403385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BCD5-145C-4A36-9474-A5793B60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098" y="1107546"/>
            <a:ext cx="4421384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kern="1200" dirty="0">
                <a:solidFill>
                  <a:srgbClr val="FFFFFF"/>
                </a:solidFill>
                <a:latin typeface="Titillium" panose="00000500000000000000" pitchFamily="50" charset="0"/>
              </a:rPr>
              <a:t>End of Presentation</a:t>
            </a:r>
            <a:br>
              <a:rPr lang="en-US" sz="5400" kern="1200" dirty="0">
                <a:solidFill>
                  <a:srgbClr val="FFFFFF"/>
                </a:solidFill>
                <a:latin typeface="Titillium" panose="00000500000000000000" pitchFamily="50" charset="0"/>
              </a:rPr>
            </a:br>
            <a:r>
              <a:rPr lang="en-US" sz="5400" kern="1200" dirty="0">
                <a:solidFill>
                  <a:srgbClr val="FFFFFF"/>
                </a:solidFill>
                <a:latin typeface="Titillium" panose="00000500000000000000" pitchFamily="50" charset="0"/>
              </a:rPr>
              <a:t>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5C90AB-B94D-43DC-8097-3EA33CD4F8A0}"/>
              </a:ext>
            </a:extLst>
          </p:cNvPr>
          <p:cNvSpPr txBox="1">
            <a:spLocks/>
          </p:cNvSpPr>
          <p:nvPr/>
        </p:nvSpPr>
        <p:spPr>
          <a:xfrm>
            <a:off x="0" y="2592123"/>
            <a:ext cx="12192000" cy="167375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371BA"/>
                </a:solidFill>
                <a:latin typeface="Titillium" panose="00000500000000000000" pitchFamily="50" charset="0"/>
              </a:rPr>
              <a:t>Thank you for watching.</a:t>
            </a:r>
          </a:p>
        </p:txBody>
      </p:sp>
    </p:spTree>
    <p:extLst>
      <p:ext uri="{BB962C8B-B14F-4D97-AF65-F5344CB8AC3E}">
        <p14:creationId xmlns:p14="http://schemas.microsoft.com/office/powerpoint/2010/main" val="263917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prism isInverted="1"/>
      </p:transition>
    </mc:Choice>
    <mc:Fallback xmlns="">
      <p:transition spd="slow" advClick="0" advTm="1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B88985-7A1F-4E5A-BCAD-E4EB15FDC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B6BCD5-145C-4A36-9474-A5793B60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098" y="1107546"/>
            <a:ext cx="4421384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5400" kern="1200" dirty="0">
                <a:solidFill>
                  <a:srgbClr val="FFFFFF"/>
                </a:solidFill>
                <a:latin typeface="Titillium" panose="00000500000000000000" pitchFamily="50" charset="0"/>
              </a:rPr>
            </a:br>
            <a:r>
              <a:rPr lang="en-US" sz="5400" kern="1200" dirty="0">
                <a:solidFill>
                  <a:srgbClr val="FFFFFF"/>
                </a:solidFill>
                <a:latin typeface="Titillium" panose="00000500000000000000" pitchFamily="50" charset="0"/>
              </a:rPr>
              <a:t>   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D2DF2C4-0336-430F-A7E3-ECA531683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884" y="3117660"/>
            <a:ext cx="2640085" cy="3164291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400" dirty="0">
                <a:solidFill>
                  <a:srgbClr val="00AEEF"/>
                </a:solidFill>
                <a:latin typeface="Titillium Bd" panose="00000800000000000000" pitchFamily="50" charset="0"/>
              </a:rPr>
              <a:t>Head office</a:t>
            </a:r>
          </a:p>
          <a:p>
            <a:pPr algn="l"/>
            <a:r>
              <a:rPr lang="en-US" sz="1400" b="1" dirty="0" err="1">
                <a:latin typeface="Titillium" panose="00000500000000000000" pitchFamily="50" charset="0"/>
              </a:rPr>
              <a:t>timeware</a:t>
            </a:r>
            <a:r>
              <a:rPr lang="en-US" sz="1400" b="1" dirty="0">
                <a:latin typeface="Titillium" panose="00000500000000000000" pitchFamily="50" charset="0"/>
              </a:rPr>
              <a:t>® UK Ltd.</a:t>
            </a:r>
          </a:p>
          <a:p>
            <a:pPr algn="l"/>
            <a:r>
              <a:rPr lang="en-US" sz="1400" dirty="0">
                <a:latin typeface="Titillium Lt" panose="00000300000000000000" pitchFamily="50" charset="0"/>
              </a:rPr>
              <a:t>3 Fieldhouse Road, Rochdale</a:t>
            </a:r>
          </a:p>
          <a:p>
            <a:pPr algn="l"/>
            <a:r>
              <a:rPr lang="en-US" sz="1400" dirty="0">
                <a:latin typeface="Titillium Lt" panose="00000300000000000000" pitchFamily="50" charset="0"/>
              </a:rPr>
              <a:t>OL12 0AD. United Kingdom</a:t>
            </a:r>
          </a:p>
          <a:p>
            <a:pPr algn="l"/>
            <a:endParaRPr lang="en-US" sz="1400" dirty="0">
              <a:latin typeface="Titillium Lt" panose="00000300000000000000" pitchFamily="50" charset="0"/>
            </a:endParaRPr>
          </a:p>
          <a:p>
            <a:pPr algn="l"/>
            <a:r>
              <a:rPr lang="en-US" sz="1400" dirty="0">
                <a:solidFill>
                  <a:srgbClr val="00AEEF"/>
                </a:solidFill>
                <a:latin typeface="Titillium" panose="00000500000000000000" pitchFamily="50" charset="0"/>
              </a:rPr>
              <a:t>General enquiries: </a:t>
            </a:r>
          </a:p>
          <a:p>
            <a:pPr algn="l"/>
            <a:r>
              <a:rPr lang="en-US" sz="1400" dirty="0">
                <a:latin typeface="Titillium Lt" panose="00000300000000000000" pitchFamily="50" charset="0"/>
              </a:rPr>
              <a:t>Tel: </a:t>
            </a:r>
            <a:r>
              <a:rPr lang="en-US" sz="1400" b="1" dirty="0">
                <a:latin typeface="Titillium" panose="00000500000000000000" pitchFamily="50" charset="0"/>
              </a:rPr>
              <a:t>+44 (0)1706 659368</a:t>
            </a:r>
          </a:p>
          <a:p>
            <a:pPr algn="l"/>
            <a:r>
              <a:rPr lang="en-US" sz="1400" dirty="0">
                <a:latin typeface="Titillium Lt" panose="00000300000000000000" pitchFamily="50" charset="0"/>
              </a:rPr>
              <a:t>Web: </a:t>
            </a:r>
            <a:r>
              <a:rPr lang="en-US" sz="1400" b="1" dirty="0">
                <a:latin typeface="Titillium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www.timeware.info</a:t>
            </a:r>
            <a:endParaRPr lang="en-US" sz="1400" b="1" dirty="0">
              <a:latin typeface="Titillium" panose="00000500000000000000" pitchFamily="50" charset="0"/>
            </a:endParaRPr>
          </a:p>
          <a:p>
            <a:pPr algn="l"/>
            <a:r>
              <a:rPr lang="fr-FR" sz="1400" dirty="0">
                <a:latin typeface="Titillium Lt" panose="00000300000000000000" pitchFamily="50" charset="0"/>
              </a:rPr>
              <a:t>Email: </a:t>
            </a:r>
            <a:r>
              <a:rPr lang="fr-FR" sz="1400" b="1" dirty="0">
                <a:latin typeface="Titillium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support@timeware.co.uk</a:t>
            </a:r>
            <a:endParaRPr lang="fr-FR" sz="1400" b="1" dirty="0">
              <a:latin typeface="Titillium" panose="00000500000000000000" pitchFamily="50" charset="0"/>
            </a:endParaRPr>
          </a:p>
          <a:p>
            <a:pPr algn="l"/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24DFC-05D9-4F3A-B04B-D780A220A224}"/>
              </a:ext>
            </a:extLst>
          </p:cNvPr>
          <p:cNvSpPr txBox="1"/>
          <p:nvPr/>
        </p:nvSpPr>
        <p:spPr>
          <a:xfrm>
            <a:off x="366884" y="6295280"/>
            <a:ext cx="345073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200" dirty="0">
                <a:latin typeface="Titillium" panose="00000500000000000000" pitchFamily="50" charset="0"/>
              </a:rPr>
              <a:t>t2-0418/MECLA: Copyright NMD3 Ltd (2020)</a:t>
            </a:r>
            <a:endParaRPr lang="en-US" sz="1200" dirty="0">
              <a:latin typeface="Titillium" panose="000005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99A421-5797-4085-8307-7519D26F492E}"/>
              </a:ext>
            </a:extLst>
          </p:cNvPr>
          <p:cNvSpPr txBox="1"/>
          <p:nvPr/>
        </p:nvSpPr>
        <p:spPr>
          <a:xfrm>
            <a:off x="6044702" y="6295279"/>
            <a:ext cx="567962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1200" dirty="0">
                <a:latin typeface="Titillium" panose="00000500000000000000" pitchFamily="50" charset="0"/>
              </a:rPr>
              <a:t>NMD3 acknowledges any logos and/or trademarks used within this document</a:t>
            </a:r>
            <a:endParaRPr lang="en-US" sz="1200" dirty="0">
              <a:latin typeface="Titillium" panose="000005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38FBFE-B2A0-4654-9A1F-1C65825DD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84" y="576049"/>
            <a:ext cx="3491960" cy="1263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9B3FA1-F383-42BF-9453-4A1B52597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256" y="2269936"/>
            <a:ext cx="1675950" cy="793730"/>
          </a:xfrm>
          <a:prstGeom prst="rect">
            <a:avLst/>
          </a:prstGeom>
        </p:spPr>
      </p:pic>
      <p:sp>
        <p:nvSpPr>
          <p:cNvPr id="9" name="Subtitle 4">
            <a:extLst>
              <a:ext uri="{FF2B5EF4-FFF2-40B4-BE49-F238E27FC236}">
                <a16:creationId xmlns:a16="http://schemas.microsoft.com/office/drawing/2014/main" id="{FE833D1E-9294-4C89-8BD9-37C362A366BC}"/>
              </a:ext>
            </a:extLst>
          </p:cNvPr>
          <p:cNvSpPr txBox="1">
            <a:spLocks/>
          </p:cNvSpPr>
          <p:nvPr/>
        </p:nvSpPr>
        <p:spPr>
          <a:xfrm>
            <a:off x="3336428" y="3117660"/>
            <a:ext cx="3251941" cy="31642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00AEEF"/>
                </a:solidFill>
                <a:latin typeface="Titillium Bd" panose="00000800000000000000" pitchFamily="50" charset="0"/>
              </a:rPr>
              <a:t>Cameroon office</a:t>
            </a:r>
          </a:p>
          <a:p>
            <a:pPr algn="l"/>
            <a:r>
              <a:rPr lang="en-US" sz="1400" b="1" dirty="0">
                <a:latin typeface="Titillium" panose="00000500000000000000" pitchFamily="50" charset="0"/>
              </a:rPr>
              <a:t>MECLA Company Ltd.</a:t>
            </a:r>
          </a:p>
          <a:p>
            <a:pPr algn="l"/>
            <a:r>
              <a:rPr lang="en-US" sz="1400" dirty="0">
                <a:latin typeface="Titillium Lt" panose="00000300000000000000" pitchFamily="50" charset="0"/>
              </a:rPr>
              <a:t>3rd Floor </a:t>
            </a:r>
            <a:r>
              <a:rPr lang="en-US" sz="1400" dirty="0" err="1">
                <a:latin typeface="Titillium Lt" panose="00000300000000000000" pitchFamily="50" charset="0"/>
              </a:rPr>
              <a:t>Pharmacie</a:t>
            </a:r>
            <a:r>
              <a:rPr lang="en-US" sz="1400" dirty="0">
                <a:latin typeface="Titillium Lt" panose="00000300000000000000" pitchFamily="50" charset="0"/>
              </a:rPr>
              <a:t> de </a:t>
            </a:r>
            <a:r>
              <a:rPr lang="en-US" sz="1400" dirty="0" err="1">
                <a:latin typeface="Titillium Lt" panose="00000300000000000000" pitchFamily="50" charset="0"/>
              </a:rPr>
              <a:t>Logpom</a:t>
            </a:r>
            <a:r>
              <a:rPr lang="en-US" sz="1400" dirty="0">
                <a:latin typeface="Titillium Lt" panose="00000300000000000000" pitchFamily="50" charset="0"/>
              </a:rPr>
              <a:t> Building</a:t>
            </a:r>
          </a:p>
          <a:p>
            <a:pPr algn="l"/>
            <a:r>
              <a:rPr lang="en-US" sz="1400" dirty="0">
                <a:latin typeface="Titillium Lt" panose="00000300000000000000" pitchFamily="50" charset="0"/>
              </a:rPr>
              <a:t>P.O. Box 4189 </a:t>
            </a:r>
            <a:r>
              <a:rPr lang="en-US" sz="1400" dirty="0" err="1">
                <a:latin typeface="Titillium Lt" panose="00000300000000000000" pitchFamily="50" charset="0"/>
              </a:rPr>
              <a:t>Bonanjo</a:t>
            </a:r>
            <a:r>
              <a:rPr lang="en-US" sz="1400" dirty="0">
                <a:latin typeface="Titillium Lt" panose="00000300000000000000" pitchFamily="50" charset="0"/>
              </a:rPr>
              <a:t> Douala, Cameroon.</a:t>
            </a:r>
          </a:p>
          <a:p>
            <a:pPr algn="l"/>
            <a:r>
              <a:rPr lang="en-US" sz="1400" dirty="0">
                <a:solidFill>
                  <a:srgbClr val="00AEEF"/>
                </a:solidFill>
                <a:latin typeface="Titillium" panose="00000500000000000000" pitchFamily="50" charset="0"/>
              </a:rPr>
              <a:t>General enquiries: </a:t>
            </a:r>
          </a:p>
          <a:p>
            <a:pPr algn="l"/>
            <a:r>
              <a:rPr lang="en-US" sz="1400" dirty="0">
                <a:latin typeface="Titillium Lt" panose="00000300000000000000" pitchFamily="50" charset="0"/>
              </a:rPr>
              <a:t>Office: </a:t>
            </a:r>
            <a:r>
              <a:rPr lang="en-US" sz="1400" b="1" dirty="0">
                <a:latin typeface="Titillium" panose="00000500000000000000" pitchFamily="50" charset="0"/>
              </a:rPr>
              <a:t>+237 243 12 71 10 (CM)</a:t>
            </a:r>
          </a:p>
          <a:p>
            <a:pPr algn="l"/>
            <a:r>
              <a:rPr lang="en-GB" sz="1400" dirty="0">
                <a:latin typeface="Titillium Lt" panose="00000300000000000000" pitchFamily="50" charset="0"/>
              </a:rPr>
              <a:t>Mobile: </a:t>
            </a:r>
            <a:r>
              <a:rPr lang="en-GB" sz="1400" b="1" dirty="0">
                <a:latin typeface="Titillium" panose="00000500000000000000" pitchFamily="50" charset="0"/>
              </a:rPr>
              <a:t>+237 677 20 25 31 (CM)</a:t>
            </a:r>
          </a:p>
          <a:p>
            <a:pPr algn="l"/>
            <a:r>
              <a:rPr lang="en-GB" sz="1400" dirty="0">
                <a:solidFill>
                  <a:schemeClr val="bg1"/>
                </a:solidFill>
                <a:latin typeface="Titillium Lt" panose="00000300000000000000" pitchFamily="50" charset="0"/>
              </a:rPr>
              <a:t>Mobile: </a:t>
            </a:r>
            <a:r>
              <a:rPr lang="en-GB" sz="1400" b="1" dirty="0">
                <a:latin typeface="Titillium" panose="00000500000000000000" pitchFamily="50" charset="0"/>
              </a:rPr>
              <a:t>+233 547 68 79 68 (GH)</a:t>
            </a:r>
          </a:p>
          <a:p>
            <a:pPr algn="l"/>
            <a:r>
              <a:rPr lang="fr-FR" sz="1400" dirty="0">
                <a:latin typeface="Titillium Lt" panose="00000300000000000000" pitchFamily="50" charset="0"/>
              </a:rPr>
              <a:t>Email: </a:t>
            </a:r>
            <a:r>
              <a:rPr lang="fr-FR" sz="1400" b="1" dirty="0">
                <a:latin typeface="Titillium" panose="00000500000000000000" pitchFamily="50" charset="0"/>
              </a:rPr>
              <a:t>mesapeglenny@yahoo.com</a:t>
            </a:r>
          </a:p>
          <a:p>
            <a:pPr algn="l"/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6C1440-F083-4E4C-A300-1888514D93C2}"/>
              </a:ext>
            </a:extLst>
          </p:cNvPr>
          <p:cNvCxnSpPr/>
          <p:nvPr/>
        </p:nvCxnSpPr>
        <p:spPr>
          <a:xfrm>
            <a:off x="3053862" y="2338753"/>
            <a:ext cx="0" cy="3511062"/>
          </a:xfrm>
          <a:prstGeom prst="line">
            <a:avLst/>
          </a:prstGeom>
          <a:ln>
            <a:solidFill>
              <a:srgbClr val="93959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2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prism isInverted="1"/>
      </p:transition>
    </mc:Choice>
    <mc:Fallback xmlns="">
      <p:transition spd="slow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BCD5-145C-4A36-9474-A5793B60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52" y="414126"/>
            <a:ext cx="7943427" cy="1536594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/>
            <a:r>
              <a:rPr lang="en-US" sz="4800" kern="1200" dirty="0">
                <a:solidFill>
                  <a:srgbClr val="0371BA"/>
                </a:solidFill>
                <a:latin typeface="Titillium" panose="00000500000000000000" pitchFamily="50" charset="0"/>
              </a:rPr>
              <a:t>1. Setup &amp; Configuration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A18EBB6-D99D-4E4B-822F-A644FFBC0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852" y="2297723"/>
            <a:ext cx="11128587" cy="3005797"/>
          </a:xfrm>
        </p:spPr>
        <p:txBody>
          <a:bodyPr vert="horz" lIns="0" tIns="0" rIns="0" bIns="0" numCol="1" spcCol="720000" rtlCol="0" anchor="t" anchorCtr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Titillium" panose="00000500000000000000" pitchFamily="50" charset="0"/>
              </a:rPr>
              <a:t>timeware is a SQL based application. SQL 2008 or greater is recommended.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Titillium" panose="00000500000000000000" pitchFamily="50" charset="0"/>
              </a:rPr>
              <a:t>Recommended for large customers that remote desktop be used to maintain speed!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Titillium" panose="00000500000000000000" pitchFamily="50" charset="0"/>
              </a:rPr>
              <a:t>Individual client installations available for smaller customers.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Titillium" panose="00000500000000000000" pitchFamily="50" charset="0"/>
              </a:rPr>
              <a:t>Dedicated server HIGHLY recommended.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Titillium" panose="00000500000000000000" pitchFamily="50" charset="0"/>
              </a:rPr>
              <a:t>Compatible only with Windows 7 or newer.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Titillium" panose="00000500000000000000" pitchFamily="50" charset="0"/>
              </a:rPr>
              <a:t>No software restrictions or packages. When you purchase timeware, you’ve bought the whole package!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4">
            <a:extLst>
              <a:ext uri="{FF2B5EF4-FFF2-40B4-BE49-F238E27FC236}">
                <a16:creationId xmlns:a16="http://schemas.microsoft.com/office/drawing/2014/main" id="{351D4C4B-89DF-43EB-8AF8-BE341B35B477}"/>
              </a:ext>
            </a:extLst>
          </p:cNvPr>
          <p:cNvSpPr txBox="1">
            <a:spLocks/>
          </p:cNvSpPr>
          <p:nvPr/>
        </p:nvSpPr>
        <p:spPr>
          <a:xfrm>
            <a:off x="392853" y="2669714"/>
            <a:ext cx="11128587" cy="1999957"/>
          </a:xfrm>
          <a:prstGeom prst="rect">
            <a:avLst/>
          </a:prstGeom>
        </p:spPr>
        <p:txBody>
          <a:bodyPr vert="horz" lIns="0" tIns="0" rIns="0" bIns="0" numCol="1" spcCol="7200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The Personnel module is commonly described as the ‘heart’ of </a:t>
            </a:r>
            <a:r>
              <a:rPr lang="en-GB" dirty="0" err="1">
                <a:latin typeface="Titillium" panose="00000500000000000000" pitchFamily="50" charset="0"/>
              </a:rPr>
              <a:t>timeware</a:t>
            </a:r>
            <a:r>
              <a:rPr lang="en-GB" dirty="0">
                <a:latin typeface="Titillium" panose="00000500000000000000" pitchFamily="50" charset="0"/>
              </a:rPr>
              <a:t>®.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Personnel has been designed to function as a standalone HR system.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Certain features such as period schedules (an employees working pattern) are mandatory for the running of other modules such as Attendance.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Each employee is required to have a Personnel record!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6BCD5-145C-4A36-9474-A5793B60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53" y="414126"/>
            <a:ext cx="6917522" cy="965094"/>
          </a:xfrm>
        </p:spPr>
        <p:txBody>
          <a:bodyPr vert="horz" lIns="0" tIns="0" rIns="0" bIns="0" rtlCol="0" anchor="t" anchorCtr="0">
            <a:noAutofit/>
          </a:bodyPr>
          <a:lstStyle/>
          <a:p>
            <a:pPr algn="l"/>
            <a:r>
              <a:rPr lang="en-US" sz="4800" dirty="0">
                <a:solidFill>
                  <a:srgbClr val="0371BA"/>
                </a:solidFill>
                <a:latin typeface="Titillium" panose="00000500000000000000" pitchFamily="50" charset="0"/>
              </a:rPr>
              <a:t>2. Personnel Overview</a:t>
            </a:r>
          </a:p>
        </p:txBody>
      </p:sp>
    </p:spTree>
    <p:extLst>
      <p:ext uri="{BB962C8B-B14F-4D97-AF65-F5344CB8AC3E}">
        <p14:creationId xmlns:p14="http://schemas.microsoft.com/office/powerpoint/2010/main" val="298354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4">
            <a:extLst>
              <a:ext uri="{FF2B5EF4-FFF2-40B4-BE49-F238E27FC236}">
                <a16:creationId xmlns:a16="http://schemas.microsoft.com/office/drawing/2014/main" id="{F80733C6-54A9-4237-9F3D-7E6D12FCBD59}"/>
              </a:ext>
            </a:extLst>
          </p:cNvPr>
          <p:cNvSpPr txBox="1">
            <a:spLocks/>
          </p:cNvSpPr>
          <p:nvPr/>
        </p:nvSpPr>
        <p:spPr>
          <a:xfrm>
            <a:off x="392853" y="1285080"/>
            <a:ext cx="8393007" cy="1999957"/>
          </a:xfrm>
          <a:prstGeom prst="rect">
            <a:avLst/>
          </a:prstGeom>
        </p:spPr>
        <p:txBody>
          <a:bodyPr vert="horz" lIns="0" tIns="0" rIns="0" bIns="0" numCol="1" spcCol="7200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700" dirty="0">
                <a:latin typeface="Titillium" panose="00000500000000000000" pitchFamily="50" charset="0"/>
              </a:rPr>
              <a:t>The essential section contains mandatory fields used for the running of other modules.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700" dirty="0">
                <a:latin typeface="Titillium" panose="00000500000000000000" pitchFamily="50" charset="0"/>
              </a:rPr>
              <a:t>An example of these mandatory fields is Terminal Policy. This controls which terminals/doors an employee can/cannot use, when they can use it and whether they’ll be using cards or Biometrics.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F97FC70-3898-446E-8555-6201B7637DE4}"/>
              </a:ext>
            </a:extLst>
          </p:cNvPr>
          <p:cNvSpPr txBox="1">
            <a:spLocks/>
          </p:cNvSpPr>
          <p:nvPr/>
        </p:nvSpPr>
        <p:spPr>
          <a:xfrm>
            <a:off x="392852" y="414126"/>
            <a:ext cx="6890669" cy="9650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0371BA"/>
                </a:solidFill>
                <a:latin typeface="Titillium" panose="00000500000000000000" pitchFamily="50" charset="0"/>
              </a:rPr>
              <a:t>2. Personnel (Essential)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8AC98E-9883-43AA-A6A8-4B142B968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424" y="2520809"/>
            <a:ext cx="5729001" cy="4158052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591951-DCE2-4FFB-AE66-01EEBDD36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52" y="2520809"/>
            <a:ext cx="4080088" cy="415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A42D51-06F3-4860-B3B5-C98BB38C9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154" y="1615440"/>
            <a:ext cx="6617994" cy="48284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489B524-74BC-4933-A19D-ACD04F06EB85}"/>
              </a:ext>
            </a:extLst>
          </p:cNvPr>
          <p:cNvSpPr txBox="1">
            <a:spLocks/>
          </p:cNvSpPr>
          <p:nvPr/>
        </p:nvSpPr>
        <p:spPr>
          <a:xfrm>
            <a:off x="392852" y="414126"/>
            <a:ext cx="8812108" cy="9650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0371BA"/>
                </a:solidFill>
                <a:latin typeface="Titillium" panose="00000500000000000000" pitchFamily="50" charset="0"/>
              </a:rPr>
              <a:t>2. Personnel (Groupings)</a:t>
            </a: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5EC929C7-241B-458E-8E29-6CE5B1D1DB9F}"/>
              </a:ext>
            </a:extLst>
          </p:cNvPr>
          <p:cNvSpPr txBox="1">
            <a:spLocks/>
          </p:cNvSpPr>
          <p:nvPr/>
        </p:nvSpPr>
        <p:spPr>
          <a:xfrm>
            <a:off x="392853" y="2125978"/>
            <a:ext cx="4621107" cy="4317896"/>
          </a:xfrm>
          <a:prstGeom prst="rect">
            <a:avLst/>
          </a:prstGeom>
        </p:spPr>
        <p:txBody>
          <a:bodyPr vert="horz" lIns="0" tIns="0" rIns="0" bIns="0" numCol="1" spcCol="7200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‘Groupings’ are a way for us to determine where an employee belongs i.e. Location A or Department B.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This is further used to narrow down, for instance, a users </a:t>
            </a:r>
            <a:r>
              <a:rPr lang="en-GB" dirty="0" err="1">
                <a:latin typeface="Titillium" panose="00000500000000000000" pitchFamily="50" charset="0"/>
              </a:rPr>
              <a:t>timeware</a:t>
            </a:r>
            <a:r>
              <a:rPr lang="en-GB" dirty="0">
                <a:latin typeface="Titillium" panose="00000500000000000000" pitchFamily="50" charset="0"/>
              </a:rPr>
              <a:t>® permissions so they can only see employees relevant to them, or to run a report relevant for the user.</a:t>
            </a:r>
          </a:p>
        </p:txBody>
      </p:sp>
    </p:spTree>
    <p:extLst>
      <p:ext uri="{BB962C8B-B14F-4D97-AF65-F5344CB8AC3E}">
        <p14:creationId xmlns:p14="http://schemas.microsoft.com/office/powerpoint/2010/main" val="25236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EAEA09-F058-49EE-9C34-B1D81B88F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153" y="2146562"/>
            <a:ext cx="6617994" cy="42973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F085564-3B77-4767-84B5-0A509A50FBF4}"/>
              </a:ext>
            </a:extLst>
          </p:cNvPr>
          <p:cNvSpPr txBox="1">
            <a:spLocks/>
          </p:cNvSpPr>
          <p:nvPr/>
        </p:nvSpPr>
        <p:spPr>
          <a:xfrm>
            <a:off x="392852" y="414126"/>
            <a:ext cx="7905328" cy="9650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0371BA"/>
                </a:solidFill>
                <a:latin typeface="Titillium" panose="00000500000000000000" pitchFamily="50" charset="0"/>
              </a:rPr>
              <a:t>2. Personnel (Employment)</a:t>
            </a: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E06BF117-8653-4D2D-A1EA-4478EB4AAD26}"/>
              </a:ext>
            </a:extLst>
          </p:cNvPr>
          <p:cNvSpPr txBox="1">
            <a:spLocks/>
          </p:cNvSpPr>
          <p:nvPr/>
        </p:nvSpPr>
        <p:spPr>
          <a:xfrm>
            <a:off x="392853" y="2125978"/>
            <a:ext cx="4621107" cy="4317895"/>
          </a:xfrm>
          <a:prstGeom prst="rect">
            <a:avLst/>
          </a:prstGeom>
        </p:spPr>
        <p:txBody>
          <a:bodyPr vert="horz" lIns="0" tIns="0" rIns="0" bIns="0" numCol="1" spcCol="7200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The Employment record is vital as it links to other modules in </a:t>
            </a:r>
            <a:r>
              <a:rPr lang="en-GB" dirty="0" err="1">
                <a:latin typeface="Titillium" panose="00000500000000000000" pitchFamily="50" charset="0"/>
              </a:rPr>
              <a:t>timeware</a:t>
            </a:r>
            <a:r>
              <a:rPr lang="en-GB" dirty="0">
                <a:latin typeface="Titillium" panose="00000500000000000000" pitchFamily="50" charset="0"/>
              </a:rPr>
              <a:t>® such as GDPR or Training and Qualification Matrix.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It will automatically control probationary periods or leave dates so that once those dates come around it will change the employee to the relevant status.</a:t>
            </a:r>
          </a:p>
        </p:txBody>
      </p:sp>
    </p:spTree>
    <p:extLst>
      <p:ext uri="{BB962C8B-B14F-4D97-AF65-F5344CB8AC3E}">
        <p14:creationId xmlns:p14="http://schemas.microsoft.com/office/powerpoint/2010/main" val="104271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F117DE-6A47-44F9-A8AD-3ECB6C682AB8}"/>
              </a:ext>
            </a:extLst>
          </p:cNvPr>
          <p:cNvSpPr txBox="1">
            <a:spLocks/>
          </p:cNvSpPr>
          <p:nvPr/>
        </p:nvSpPr>
        <p:spPr>
          <a:xfrm>
            <a:off x="392852" y="414126"/>
            <a:ext cx="6548968" cy="9650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0371BA"/>
                </a:solidFill>
                <a:latin typeface="Titillium" panose="00000500000000000000" pitchFamily="50" charset="0"/>
              </a:rPr>
              <a:t>3. Absence Management Overview</a:t>
            </a: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BD181FBF-42A0-4BDF-A898-71F0066693B9}"/>
              </a:ext>
            </a:extLst>
          </p:cNvPr>
          <p:cNvSpPr txBox="1">
            <a:spLocks/>
          </p:cNvSpPr>
          <p:nvPr/>
        </p:nvSpPr>
        <p:spPr>
          <a:xfrm>
            <a:off x="392852" y="2669713"/>
            <a:ext cx="11128587" cy="1612727"/>
          </a:xfrm>
          <a:prstGeom prst="rect">
            <a:avLst/>
          </a:prstGeom>
        </p:spPr>
        <p:txBody>
          <a:bodyPr vert="horz" lIns="0" tIns="0" rIns="0" bIns="0" numCol="1" spcCol="7200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The Absence Management module enables the recording of absences such as holidays, sicknesses, bank holidays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Based on ‘Entitlement Policies’, we can use the recorded absences to produce accurate holiday entitlement for employees.</a:t>
            </a:r>
          </a:p>
        </p:txBody>
      </p:sp>
    </p:spTree>
    <p:extLst>
      <p:ext uri="{BB962C8B-B14F-4D97-AF65-F5344CB8AC3E}">
        <p14:creationId xmlns:p14="http://schemas.microsoft.com/office/powerpoint/2010/main" val="28618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537E7A3-B330-450F-AC55-922070F2A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153" y="2146562"/>
            <a:ext cx="6617994" cy="406840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B12D9D1-3242-4F37-8673-483AF20E03B7}"/>
              </a:ext>
            </a:extLst>
          </p:cNvPr>
          <p:cNvSpPr txBox="1">
            <a:spLocks/>
          </p:cNvSpPr>
          <p:nvPr/>
        </p:nvSpPr>
        <p:spPr>
          <a:xfrm>
            <a:off x="392852" y="414126"/>
            <a:ext cx="6890669" cy="9650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0371BA"/>
                </a:solidFill>
                <a:latin typeface="Titillium" panose="00000500000000000000" pitchFamily="50" charset="0"/>
              </a:rPr>
              <a:t>3. Absence Management</a:t>
            </a:r>
            <a:br>
              <a:rPr lang="en-US" sz="4800" dirty="0">
                <a:solidFill>
                  <a:srgbClr val="0371BA"/>
                </a:solidFill>
                <a:latin typeface="Titillium" panose="00000500000000000000" pitchFamily="50" charset="0"/>
              </a:rPr>
            </a:br>
            <a:r>
              <a:rPr lang="en-US" sz="4800" dirty="0">
                <a:solidFill>
                  <a:srgbClr val="0371BA"/>
                </a:solidFill>
                <a:latin typeface="Titillium" panose="00000500000000000000" pitchFamily="50" charset="0"/>
              </a:rPr>
              <a:t>‘Calendar’</a:t>
            </a: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737E07D7-5279-4449-A23A-B53A04DC016C}"/>
              </a:ext>
            </a:extLst>
          </p:cNvPr>
          <p:cNvSpPr txBox="1">
            <a:spLocks/>
          </p:cNvSpPr>
          <p:nvPr/>
        </p:nvSpPr>
        <p:spPr>
          <a:xfrm>
            <a:off x="392853" y="2125978"/>
            <a:ext cx="4621107" cy="4317895"/>
          </a:xfrm>
          <a:prstGeom prst="rect">
            <a:avLst/>
          </a:prstGeom>
        </p:spPr>
        <p:txBody>
          <a:bodyPr vert="horz" lIns="0" tIns="0" rIns="0" bIns="0" numCol="1" spcCol="7200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The main screen of Absence Management comes in the form of an annual calendar (based on the company's entitlement year).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It clearly shows each sickness, holiday or any other absence that may have been created, each with a unique colour.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Titillium" panose="00000500000000000000" pitchFamily="50" charset="0"/>
              </a:rPr>
              <a:t>Absences can be created, edited or deleted from this screen.</a:t>
            </a:r>
          </a:p>
        </p:txBody>
      </p:sp>
    </p:spTree>
    <p:extLst>
      <p:ext uri="{BB962C8B-B14F-4D97-AF65-F5344CB8AC3E}">
        <p14:creationId xmlns:p14="http://schemas.microsoft.com/office/powerpoint/2010/main" val="92657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4365</TotalTime>
  <Words>1592</Words>
  <Application>Microsoft Office PowerPoint</Application>
  <PresentationFormat>Widescreen</PresentationFormat>
  <Paragraphs>123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Titillium</vt:lpstr>
      <vt:lpstr>Titillium Bd</vt:lpstr>
      <vt:lpstr>Titillium Lt</vt:lpstr>
      <vt:lpstr>Office Theme</vt:lpstr>
      <vt:lpstr>PowerPoint Presentation</vt:lpstr>
      <vt:lpstr>PowerPoint Presentation</vt:lpstr>
      <vt:lpstr>1. Setup &amp; Configuration</vt:lpstr>
      <vt:lpstr>2. Personnel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Absence Management ‘Entitlements’</vt:lpstr>
      <vt:lpstr>4. Attendance  Overview</vt:lpstr>
      <vt:lpstr>4. Attendance</vt:lpstr>
      <vt:lpstr>4. Attendance Continued</vt:lpstr>
      <vt:lpstr>5. Access Control</vt:lpstr>
      <vt:lpstr>6. Attendance Display Panel (ADP)</vt:lpstr>
      <vt:lpstr>7. Reports &amp; Exports</vt:lpstr>
      <vt:lpstr>8. Mobile Worker</vt:lpstr>
      <vt:lpstr>9. ‘To-Do’ List</vt:lpstr>
      <vt:lpstr>10. Employee Self Service (ESS)</vt:lpstr>
      <vt:lpstr>11. GDPR</vt:lpstr>
      <vt:lpstr>12. Working Time Regulations (WTR)</vt:lpstr>
      <vt:lpstr>13. Types of Devices</vt:lpstr>
      <vt:lpstr>End of Presentation    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Customer Care</dc:creator>
  <cp:lastModifiedBy>RICHARD BARRATT</cp:lastModifiedBy>
  <cp:revision>114</cp:revision>
  <cp:lastPrinted>2020-03-12T10:33:50Z</cp:lastPrinted>
  <dcterms:created xsi:type="dcterms:W3CDTF">2020-03-12T09:04:50Z</dcterms:created>
  <dcterms:modified xsi:type="dcterms:W3CDTF">2020-06-01T13:04:16Z</dcterms:modified>
</cp:coreProperties>
</file>